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89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9FBE825-BF8A-424F-A2C7-7092623D456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FA8E81-EF30-4DD7-B48C-AC5A0B63C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172480" cy="40005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Консультация для воспитателей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«Духовно- нравственное воспитание в ДОУ в условиях модернизации образования»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7200928" cy="1143008"/>
          </a:xfrm>
        </p:spPr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Чиликина</a:t>
            </a:r>
            <a:r>
              <a:rPr lang="ru-RU" dirty="0" smtClean="0"/>
              <a:t> Н.А.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Организуются открытые показы НОД, совместной деятельности, что позволяет педагогам овладеть практическими методами и приемами работы с детьми по духовно-нравственному воспитанию в различных видах детской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Воспитатели интегрируют духовно-нравственное содержание воспитания в различные виды детской деятельности:</a:t>
            </a:r>
          </a:p>
          <a:p>
            <a:pPr>
              <a:buNone/>
            </a:pPr>
            <a:r>
              <a:rPr lang="ru-RU" dirty="0" smtClean="0"/>
              <a:t>- игровую: проведение пальчиковых, сюжетно-ролевых игр;</a:t>
            </a:r>
          </a:p>
          <a:p>
            <a:pPr>
              <a:buNone/>
            </a:pPr>
            <a:r>
              <a:rPr lang="ru-RU" dirty="0" smtClean="0"/>
              <a:t>- дидактических: </a:t>
            </a:r>
            <a:r>
              <a:rPr lang="ru-RU" i="1" dirty="0" smtClean="0"/>
              <a:t>«Православные праздники»;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конструктивных: </a:t>
            </a:r>
            <a:r>
              <a:rPr lang="ru-RU" i="1" dirty="0" smtClean="0"/>
              <a:t>«Выложи из палочек»</a:t>
            </a:r>
            <a:r>
              <a:rPr lang="ru-RU" dirty="0" smtClean="0"/>
              <a:t>, </a:t>
            </a:r>
            <a:r>
              <a:rPr lang="ru-RU" i="1" dirty="0" smtClean="0"/>
              <a:t>«Моделирование храма»;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словесных, подвижных, игр-забав, народных и хороводных игр.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организации сюжетно-ролевых игр педагоги учитывают:</a:t>
            </a:r>
          </a:p>
          <a:p>
            <a:pPr>
              <a:buNone/>
            </a:pPr>
            <a:r>
              <a:rPr lang="ru-RU" dirty="0" smtClean="0"/>
              <a:t> - нравственную сторону ролевого взаимодействия: врач не только лечит больных, он сопереживает, проявляет милосердие и сострадание, учитель терпелив и доброжелателен, продавец честен и совестлив;</a:t>
            </a:r>
          </a:p>
          <a:p>
            <a:pPr>
              <a:buNone/>
            </a:pPr>
            <a:r>
              <a:rPr lang="ru-RU" dirty="0" smtClean="0"/>
              <a:t>- продуктивную деятельность: изготовление поделок для родных и именинников, к православным праздникам, рисунки по мотивам художественных произведений;</a:t>
            </a:r>
          </a:p>
          <a:p>
            <a:pPr>
              <a:buNone/>
            </a:pPr>
            <a:r>
              <a:rPr lang="ru-RU" dirty="0" smtClean="0"/>
              <a:t>- театрализованная деятельность позволяет воплотить нравственные чувства в смоделированных ситуациях (</a:t>
            </a:r>
            <a:r>
              <a:rPr lang="ru-RU" i="1" dirty="0" smtClean="0"/>
              <a:t>«Как бы ты поступил»</a:t>
            </a:r>
            <a:r>
              <a:rPr lang="ru-RU" dirty="0" smtClean="0"/>
              <a:t>, (</a:t>
            </a:r>
            <a:r>
              <a:rPr lang="ru-RU" i="1" dirty="0" smtClean="0"/>
              <a:t>«Давай помиримся»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родителей оформляются православные уголки, включающие информацию о православных праздниках и семейных традициях, предлагается литература для семейного чтения, консультативный материал по вопросам духовно-нравственного развития детей, периодически проходят тематические выставки фотографий, поделок, рисунков. Разработаны памятки и консультации по темам о правилах поведения в храме, о православных праздниках и другие.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нашем детском саду мы стараемся создать все необходимые условия для осуществления работы в данном направлении, повысить духовно-нравственный потенциал педагогов и профессиональную компетентность в вопросах православного воспитания дошкольников, заинтересовать родителей к духовной жизни ребенка, родители включаются в деятельность детского сада, направленную на духовно</a:t>
            </a:r>
            <a:r>
              <a:rPr lang="ru-RU" b="1" dirty="0" smtClean="0"/>
              <a:t>-</a:t>
            </a:r>
            <a:r>
              <a:rPr lang="ru-RU" dirty="0" smtClean="0"/>
              <a:t>нравственное развитие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Формы работы по духовно-нравственному воспитанию:</a:t>
            </a:r>
          </a:p>
          <a:p>
            <a:pPr>
              <a:buNone/>
            </a:pPr>
            <a:r>
              <a:rPr lang="ru-RU" dirty="0" smtClean="0"/>
              <a:t>- чтение народных и авторских сказок, литературных произведений из серии </a:t>
            </a:r>
            <a:r>
              <a:rPr lang="ru-RU" i="1" dirty="0" smtClean="0"/>
              <a:t>«Детям о вере»</a:t>
            </a:r>
            <a:r>
              <a:rPr lang="ru-RU" dirty="0" smtClean="0"/>
              <a:t>, сказки о материнской любви;</a:t>
            </a:r>
          </a:p>
          <a:p>
            <a:pPr>
              <a:buNone/>
            </a:pPr>
            <a:r>
              <a:rPr lang="ru-RU" dirty="0" smtClean="0"/>
              <a:t>- цикл занятий под названием </a:t>
            </a:r>
            <a:r>
              <a:rPr lang="ru-RU" i="1" dirty="0" smtClean="0"/>
              <a:t>«Уроки доброты»</a:t>
            </a:r>
            <a:r>
              <a:rPr lang="ru-RU" dirty="0" smtClean="0"/>
              <a:t>, целью которых является воспитание нравственных ценностей и познание самого себя в мире людей;</a:t>
            </a:r>
          </a:p>
          <a:p>
            <a:pPr>
              <a:buNone/>
            </a:pPr>
            <a:r>
              <a:rPr lang="ru-RU" dirty="0" smtClean="0"/>
              <a:t>- знакомство с календарными православными и народными праздниками и проведение некоторых из них («Рождество Пресвятой Богородицы», «Покрова Пресвятой Богородицы», « Пасха», «Благовещение», «Троица»);</a:t>
            </a:r>
          </a:p>
          <a:p>
            <a:pPr>
              <a:buNone/>
            </a:pPr>
            <a:r>
              <a:rPr lang="ru-RU" dirty="0" smtClean="0"/>
              <a:t>- тематические выставки детского творчества;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знакомство детей с жизнью православных святых и защитниках земли русской, как пример высокой духовности и нравственности</a:t>
            </a:r>
            <a:r>
              <a:rPr lang="ru-RU" b="1" dirty="0" smtClean="0"/>
              <a:t>,</a:t>
            </a:r>
            <a:r>
              <a:rPr lang="ru-RU" dirty="0" smtClean="0"/>
              <a:t> патриотизма в виде рассказа с использованием видеофильмов, детской литературы перед днем памяти святого как отдельное занятие или как часть занятия по ознакомлению с окружающим перед Днем защитника Отечества, Днем Победы;</a:t>
            </a:r>
          </a:p>
          <a:p>
            <a:pPr>
              <a:buNone/>
            </a:pPr>
            <a:r>
              <a:rPr lang="ru-RU" dirty="0" smtClean="0"/>
              <a:t>- экскурсии на природу </a:t>
            </a:r>
            <a:r>
              <a:rPr lang="ru-RU" i="1" dirty="0" smtClean="0"/>
              <a:t>(красота Божьего мира)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слушание колокольной и духовной музыки на тематических музыкальных занятиях с использованием соответствующих записей;</a:t>
            </a:r>
          </a:p>
          <a:p>
            <a:pPr>
              <a:buNone/>
            </a:pPr>
            <a:r>
              <a:rPr lang="ru-RU" dirty="0" smtClean="0"/>
              <a:t>- постановки сценок на нравственные темы </a:t>
            </a:r>
            <a:r>
              <a:rPr lang="ru-RU" i="1" dirty="0" smtClean="0"/>
              <a:t>(о прощении, о трудолюбии, об уважении старших)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Сначала люди учатся христианской любви в родной семье, потом - ко всем близким, а затем ко всем людям, поэтому нашу работу по духовно-нравственному воспитанию мы начинаем с воспитания любви к матери посредством:</a:t>
            </a:r>
          </a:p>
          <a:p>
            <a:pPr>
              <a:buNone/>
            </a:pPr>
            <a:r>
              <a:rPr lang="ru-RU" dirty="0" smtClean="0"/>
              <a:t>- анкетирования по выявлению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знаний детей о маме и отношения к ней, анализа вместе с детьми их ответов;</a:t>
            </a:r>
          </a:p>
          <a:p>
            <a:pPr>
              <a:buNone/>
            </a:pPr>
            <a:r>
              <a:rPr lang="ru-RU" dirty="0" smtClean="0"/>
              <a:t>- чтения сказок, в которых наиболее ярко показана сила материнской любви, ее мудрость, жертвенность ради своего ребенка, которые учат детей пониманию значимости своей помощи маме, внимательному отношению к ней;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бесед: </a:t>
            </a:r>
            <a:r>
              <a:rPr lang="ru-RU" i="1" dirty="0" smtClean="0"/>
              <a:t>«Нет милее дружка, чем родная матушка»</a:t>
            </a:r>
            <a:r>
              <a:rPr lang="ru-RU" dirty="0" smtClean="0"/>
              <a:t>, </a:t>
            </a:r>
            <a:r>
              <a:rPr lang="ru-RU" i="1" dirty="0" smtClean="0"/>
              <a:t>«Расскажи о своей маме»;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занятий: </a:t>
            </a:r>
            <a:r>
              <a:rPr lang="ru-RU" i="1" dirty="0" smtClean="0"/>
              <a:t>«Образ любящей матери в иконах Пресвятой Богородицы»</a:t>
            </a:r>
            <a:r>
              <a:rPr lang="ru-RU" dirty="0" smtClean="0"/>
              <a:t>, </a:t>
            </a:r>
            <a:r>
              <a:rPr lang="ru-RU" i="1" dirty="0" smtClean="0"/>
              <a:t>«От Матери земной до Матери небесной»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заучивания стихов о маме, изготовление подарков для мам, бабушек;</a:t>
            </a:r>
          </a:p>
          <a:p>
            <a:pPr>
              <a:buNone/>
            </a:pPr>
            <a:r>
              <a:rPr lang="ru-RU" dirty="0" smtClean="0"/>
              <a:t>- творческие работы – портреты мам или всей семьи из разных материалов;</a:t>
            </a:r>
          </a:p>
          <a:p>
            <a:pPr>
              <a:buNone/>
            </a:pPr>
            <a:r>
              <a:rPr lang="ru-RU" dirty="0" smtClean="0"/>
              <a:t>- совместные мероприятия детей и мам.</a:t>
            </a:r>
          </a:p>
          <a:p>
            <a:pPr>
              <a:buNone/>
            </a:pPr>
            <a:r>
              <a:rPr lang="ru-RU" dirty="0" smtClean="0"/>
              <a:t>В ходе такой работы дети все отчетливее понимают связь своего поведения и настроения мамы и близких людей.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Так же одной из форм работы с детьми по познанию самого себя в мире людей являются </a:t>
            </a:r>
            <a:r>
              <a:rPr lang="ru-RU" i="1" dirty="0" smtClean="0"/>
              <a:t>«Уроки доброты»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Это беседы на нравственные темы: </a:t>
            </a:r>
            <a:r>
              <a:rPr lang="ru-RU" i="1" dirty="0" smtClean="0"/>
              <a:t>«Жил-был я»</a:t>
            </a:r>
            <a:r>
              <a:rPr lang="ru-RU" dirty="0" smtClean="0"/>
              <a:t>. </a:t>
            </a:r>
            <a:r>
              <a:rPr lang="ru-RU" i="1" dirty="0" smtClean="0"/>
              <a:t>«Уважай отца и мать – будет в жизни благодать»</a:t>
            </a:r>
            <a:r>
              <a:rPr lang="ru-RU" dirty="0" smtClean="0"/>
              <a:t>, </a:t>
            </a:r>
            <a:r>
              <a:rPr lang="ru-RU" i="1" dirty="0" smtClean="0"/>
              <a:t>«Где добрые люди, там беды не будет»</a:t>
            </a:r>
            <a:r>
              <a:rPr lang="ru-RU" dirty="0" smtClean="0"/>
              <a:t>, </a:t>
            </a:r>
            <a:r>
              <a:rPr lang="ru-RU" i="1" dirty="0" smtClean="0"/>
              <a:t>«Доброе дело делай смело»</a:t>
            </a:r>
            <a:r>
              <a:rPr lang="ru-RU" dirty="0" smtClean="0"/>
              <a:t>, </a:t>
            </a:r>
            <a:r>
              <a:rPr lang="ru-RU" i="1" dirty="0" smtClean="0"/>
              <a:t>«Что мы Родиной зовем?»</a:t>
            </a:r>
            <a:r>
              <a:rPr lang="ru-RU" dirty="0" smtClean="0"/>
              <a:t>, </a:t>
            </a:r>
            <a:r>
              <a:rPr lang="ru-RU" i="1" dirty="0" smtClean="0"/>
              <a:t>«Дом, в котором мы живем»</a:t>
            </a:r>
            <a:r>
              <a:rPr lang="ru-RU" dirty="0" smtClean="0"/>
              <a:t>, включающие в себя чтение и обсуждение с детьми подобранного в соответствии с темой занятия небольшого литературного произведения, игры, ситуативные задачи, рассматривание дидактического материала. И почти каждое занятие предполагает использование в практической части различных видов художественной деятельности рисования, аппликации, лепки. Продуктивная деятельность развивает мелкую моторику рук, способствует формированию эстетического вкуса, расширяет представления детей об окружающем мире и его свойствах.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Дошкольное детство - это важный период в жизни ребенка, когда формируются ощущения собственных возможностей, потребность в самостоятельной деятельности, основные представления об окружающем мире, добре и зле в нем, представления о семейном укладе и родной земле.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Важную роль для развития духовно-нравственной сферы ребенка играет классическая музыка, духовное пение, слушание колокольных звонов. Мы стараемся, чтобы дети прошли путь от русского фольклора близкого и доступного детскому пониманию, через детскую музыкальную классику, до вершин творчества русских композиторов и духовного пения, опять же доступных детям.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течение учебного года обязательно ведётся работа о народных и православных праздниках, с которыми мы знакомим детей – «Покров», «Рождество», «Масленица», «Благовещение»,  «Пасха», «Троица», «Преображение Господне».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Начиная знакомить детей с произведениями изобразительного искусства, вводящими детей в мир высоких духовно-нравственных образов, мы рассказываем о том, что первыми русскими художниками – живописцами были изобразители церковной живописи.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Слово </a:t>
            </a:r>
            <a:r>
              <a:rPr lang="ru-RU" i="1" dirty="0" smtClean="0"/>
              <a:t>«икона»</a:t>
            </a:r>
            <a:r>
              <a:rPr lang="ru-RU" dirty="0" smtClean="0"/>
              <a:t> значит </a:t>
            </a:r>
            <a:r>
              <a:rPr lang="ru-RU" i="1" dirty="0" smtClean="0"/>
              <a:t>«образ»</a:t>
            </a:r>
            <a:r>
              <a:rPr lang="ru-RU" dirty="0" smtClean="0"/>
              <a:t>. Согласно древней традиции иконы пишут </a:t>
            </a:r>
            <a:r>
              <a:rPr lang="ru-RU" i="1" dirty="0" smtClean="0"/>
              <a:t>(рисуют красками)</a:t>
            </a:r>
            <a:r>
              <a:rPr lang="ru-RU" dirty="0" smtClean="0"/>
              <a:t> на доске. Иконой или образом называют изображения Иисуса Христа, Божьей Матери, ангелов и святых людей. Икона сопровождает человека во всех местах и делах. Иконы можно видеть в храмах, домах, где живут православные люди. Мы часто видим икону в автомашине. Многие люди носят икону на груди - это нагрудная икона. Икона чем-то похожа на священную книгу. Только в священной книге мы читаем святые слова, а на иконе видим святые лица, которых мы просим о помощи и защите.</a:t>
            </a: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деле духовно-нравственного воспитания ребенка большое значение имеет взаимодействие педагога с семьей. Но в большинстве современных семей уклад жизни в соответствии с православными традициями утрачен. Взаимодействие сотрудников и родителей в деле духовного воспитания детей проходит через: занятия и праздники, совместные мероприятия детей и мам,</a:t>
            </a:r>
          </a:p>
          <a:p>
            <a:pPr>
              <a:buNone/>
            </a:pPr>
            <a:r>
              <a:rPr lang="ru-RU" dirty="0" smtClean="0"/>
              <a:t>на которых обсуждаются насущные вопросы воспитания детей, встречи со священнослужителем.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Можно сделать вывод о том, что большинство родителей, весьма обеспокоены духовным развитием своих детей и стараются использовать многие возможности для их нравственного развития.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нашем детском саду дети живут в уютном мире тепла и доброты, в мире духовности и фантазии. Ведь всё лучшее, что начнёт формироваться в детском саду, найдёт своё отражение в дальнейшей жизни и окажет исключительное влияние на последующее развитие и духовно-нравственные достижения человека.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AppData\Local\Microsoft\Windows\Temporary Internet Files\Content.Word\20200120_093007.jpg"/>
          <p:cNvPicPr>
            <a:picLocks noGrp="1"/>
          </p:cNvPicPr>
          <p:nvPr>
            <p:ph idx="1"/>
          </p:nvPr>
        </p:nvPicPr>
        <p:blipFill>
          <a:blip r:embed="rId2" cstate="print"/>
          <a:srcRect t="4487" r="2833"/>
          <a:stretch>
            <a:fillRect/>
          </a:stretch>
        </p:blipFill>
        <p:spPr bwMode="auto">
          <a:xfrm>
            <a:off x="428596" y="785794"/>
            <a:ext cx="828680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AppData\Local\Microsoft\Windows\Temporary Internet Files\Content.Word\20200120_093039.jpg"/>
          <p:cNvPicPr>
            <a:picLocks noGrp="1"/>
          </p:cNvPicPr>
          <p:nvPr>
            <p:ph idx="1"/>
          </p:nvPr>
        </p:nvPicPr>
        <p:blipFill>
          <a:blip r:embed="rId2" cstate="print"/>
          <a:srcRect t="12403"/>
          <a:stretch>
            <a:fillRect/>
          </a:stretch>
        </p:blipFill>
        <p:spPr bwMode="auto">
          <a:xfrm>
            <a:off x="357159" y="714356"/>
            <a:ext cx="35004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вм\AppData\Local\Microsoft\Windows\Temporary Internet Files\Content.Word\20200120_093101.jpg"/>
          <p:cNvPicPr/>
          <p:nvPr/>
        </p:nvPicPr>
        <p:blipFill>
          <a:blip r:embed="rId3" cstate="print"/>
          <a:srcRect l="6268" r="8755" b="5273"/>
          <a:stretch>
            <a:fillRect/>
          </a:stretch>
        </p:blipFill>
        <p:spPr bwMode="auto">
          <a:xfrm rot="5400000">
            <a:off x="4857562" y="1071736"/>
            <a:ext cx="3929468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вм\AppData\Local\Microsoft\Windows\Temporary Internet Files\Content.Word\20200120_093113.jpg"/>
          <p:cNvPicPr/>
          <p:nvPr/>
        </p:nvPicPr>
        <p:blipFill>
          <a:blip r:embed="rId4" cstate="print"/>
          <a:srcRect l="8067" r="20161"/>
          <a:stretch>
            <a:fillRect/>
          </a:stretch>
        </p:blipFill>
        <p:spPr bwMode="auto">
          <a:xfrm rot="5400000">
            <a:off x="2011655" y="2560321"/>
            <a:ext cx="2786085" cy="52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AppData\Local\Microsoft\Windows\Temporary Internet Files\Content.Word\20200120_093125.jpg"/>
          <p:cNvPicPr>
            <a:picLocks noGrp="1"/>
          </p:cNvPicPr>
          <p:nvPr>
            <p:ph idx="1"/>
          </p:nvPr>
        </p:nvPicPr>
        <p:blipFill>
          <a:blip r:embed="rId2" cstate="print"/>
          <a:srcRect l="2402" r="7021"/>
          <a:stretch>
            <a:fillRect/>
          </a:stretch>
        </p:blipFill>
        <p:spPr bwMode="auto">
          <a:xfrm rot="5400000">
            <a:off x="1750198" y="-464371"/>
            <a:ext cx="5643604" cy="82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AppData\Local\Microsoft\Windows\Temporary Internet Files\Content.Word\20200120_094539.jpg"/>
          <p:cNvPicPr>
            <a:picLocks noGrp="1"/>
          </p:cNvPicPr>
          <p:nvPr>
            <p:ph idx="1"/>
          </p:nvPr>
        </p:nvPicPr>
        <p:blipFill>
          <a:blip r:embed="rId2" cstate="print"/>
          <a:srcRect t="8517" r="2370" b="2524"/>
          <a:stretch>
            <a:fillRect/>
          </a:stretch>
        </p:blipFill>
        <p:spPr bwMode="auto">
          <a:xfrm>
            <a:off x="500034" y="714356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2434" y="1223946"/>
            <a:ext cx="8186766" cy="113825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Именно поэтому в настоящее время крайне важно создать нормально функционирующую систему духовно-нравственного воспитания в дошкольных учреждениях; систему, построенную на ценностях традиционной духовной культуры, отвечающую потребностям развития личности ребенка и направленную на развитие телесно, душевно </a:t>
            </a:r>
            <a:r>
              <a:rPr lang="ru-RU" i="1" dirty="0" smtClean="0"/>
              <a:t>(психически)</a:t>
            </a:r>
            <a:r>
              <a:rPr lang="ru-RU" dirty="0" smtClean="0"/>
              <a:t> и духовно здорового человека.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Desktop\Фото с телефона\фото  2018\20180316_092038.jpg"/>
          <p:cNvPicPr>
            <a:picLocks noGrp="1"/>
          </p:cNvPicPr>
          <p:nvPr>
            <p:ph idx="1"/>
          </p:nvPr>
        </p:nvPicPr>
        <p:blipFill>
          <a:blip r:embed="rId2" cstate="print"/>
          <a:srcRect t="13043"/>
          <a:stretch>
            <a:fillRect/>
          </a:stretch>
        </p:blipFill>
        <p:spPr bwMode="auto">
          <a:xfrm>
            <a:off x="428597" y="714356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вм\Desktop\Фото с телефона\сорки 18\20190401_1856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4429156" cy="35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вм\Desktop\Фото с телефона\фото  2018\20180216_110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929066"/>
            <a:ext cx="4500593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эвм\Desktop\Фото с телефона\фото  2018\20180528_1039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1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вм\Desktop\Фото с телефона\Фото Пасха 2019\20190430_155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14356"/>
            <a:ext cx="5000660" cy="35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вм\Desktop\Фото с телефона\Экскурсия в природу\20190506_1038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357562"/>
            <a:ext cx="421484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Desktop\Фото с телефона\фото  2018\20180511_112356.jpg"/>
          <p:cNvPicPr>
            <a:picLocks noGrp="1"/>
          </p:cNvPicPr>
          <p:nvPr>
            <p:ph idx="1"/>
          </p:nvPr>
        </p:nvPicPr>
        <p:blipFill>
          <a:blip r:embed="rId2" cstate="print"/>
          <a:srcRect t="14815"/>
          <a:stretch>
            <a:fillRect/>
          </a:stretch>
        </p:blipFill>
        <p:spPr bwMode="auto">
          <a:xfrm>
            <a:off x="357158" y="571480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эвм\Desktop\Фото с телефона\фото  2018\20181126_1021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91" y="642918"/>
            <a:ext cx="328195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вм\Desktop\Фото с телефона\фото  2018\20181126_101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697" y="1428736"/>
            <a:ext cx="2564605" cy="37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вм\Desktop\Фото с телефона\фото  2018\20181126_1020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966912"/>
            <a:ext cx="3000396" cy="40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Desktop\Фото с телефона\фото  2018\20181018_104222.jpg"/>
          <p:cNvPicPr>
            <a:picLocks noGrp="1"/>
          </p:cNvPicPr>
          <p:nvPr>
            <p:ph idx="1"/>
          </p:nvPr>
        </p:nvPicPr>
        <p:blipFill>
          <a:blip r:embed="rId2" cstate="print"/>
          <a:srcRect l="11639" t="13953" r="4850" b="6202"/>
          <a:stretch>
            <a:fillRect/>
          </a:stretch>
        </p:blipFill>
        <p:spPr bwMode="auto">
          <a:xfrm>
            <a:off x="285721" y="714357"/>
            <a:ext cx="3500461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вм\Desktop\Фото Рождество 2020\IMG-20200114-WA009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3"/>
            <a:ext cx="4214842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вм\Desktop\Фото Рождество 2020\IMG-20200114-WA009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50024"/>
            <a:ext cx="5857916" cy="3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Desktop\Фото с телефона\Фото Рождест. чтения 2019\20191115_161523.jpg"/>
          <p:cNvPicPr>
            <a:picLocks noGrp="1"/>
          </p:cNvPicPr>
          <p:nvPr>
            <p:ph idx="1"/>
          </p:nvPr>
        </p:nvPicPr>
        <p:blipFill>
          <a:blip r:embed="rId2" cstate="print"/>
          <a:srcRect t="19936" r="9662" b="16720"/>
          <a:stretch>
            <a:fillRect/>
          </a:stretch>
        </p:blipFill>
        <p:spPr bwMode="auto">
          <a:xfrm>
            <a:off x="214282" y="785794"/>
            <a:ext cx="871543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Desktop\Фото с телефона\Фото Н.А\Фото Да святится имя твое 19\20191225_220430.jpg"/>
          <p:cNvPicPr>
            <a:picLocks noGrp="1"/>
          </p:cNvPicPr>
          <p:nvPr>
            <p:ph idx="1"/>
          </p:nvPr>
        </p:nvPicPr>
        <p:blipFill>
          <a:blip r:embed="rId2" cstate="print"/>
          <a:srcRect r="3687"/>
          <a:stretch>
            <a:fillRect/>
          </a:stretch>
        </p:blipFill>
        <p:spPr bwMode="auto">
          <a:xfrm>
            <a:off x="214283" y="785795"/>
            <a:ext cx="442915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вм\Desktop\Фото с телефона\Фото Н.А\Фото Да святится имя твое 19\IMG-20191218-WA0001.jpg"/>
          <p:cNvPicPr/>
          <p:nvPr/>
        </p:nvPicPr>
        <p:blipFill>
          <a:blip r:embed="rId3"/>
          <a:srcRect l="6914" r="15802"/>
          <a:stretch>
            <a:fillRect/>
          </a:stretch>
        </p:blipFill>
        <p:spPr bwMode="auto">
          <a:xfrm>
            <a:off x="4714876" y="1071546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вм\Desktop\Фото с телефона\Фото Н.А\Фото Да святится имя твое 19\20191225_2204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71876"/>
            <a:ext cx="550072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Desktop\Фото с телефона\Фото Н.А\Фото Да святится имя твое 19\IMG-20191217-WA0012.jpg"/>
          <p:cNvPicPr>
            <a:picLocks noGrp="1"/>
          </p:cNvPicPr>
          <p:nvPr>
            <p:ph idx="1"/>
          </p:nvPr>
        </p:nvPicPr>
        <p:blipFill>
          <a:blip r:embed="rId2"/>
          <a:srcRect t="13559"/>
          <a:stretch>
            <a:fillRect/>
          </a:stretch>
        </p:blipFill>
        <p:spPr bwMode="auto">
          <a:xfrm>
            <a:off x="285721" y="642918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эвм\Desktop\Фото с телефона\Фото Н.А\Фото Да святится имя твое 19\IMG-20191217-WA0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00372"/>
            <a:ext cx="50720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эвм\Desktop\Фото с телефона\фото  2018\20181123_140602.jpg"/>
          <p:cNvPicPr>
            <a:picLocks noGrp="1"/>
          </p:cNvPicPr>
          <p:nvPr>
            <p:ph idx="1"/>
          </p:nvPr>
        </p:nvPicPr>
        <p:blipFill>
          <a:blip r:embed="rId2" cstate="print"/>
          <a:srcRect t="20598" b="17608"/>
          <a:stretch>
            <a:fillRect/>
          </a:stretch>
        </p:blipFill>
        <p:spPr bwMode="auto">
          <a:xfrm>
            <a:off x="714348" y="1071546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Крылатая фраза </a:t>
            </a:r>
            <a:r>
              <a:rPr lang="ru-RU" b="1" i="1" dirty="0" smtClean="0"/>
              <a:t>«Все начинается с детства»</a:t>
            </a:r>
            <a:r>
              <a:rPr lang="ru-RU" dirty="0" smtClean="0"/>
              <a:t> - как нельзя больше сочетается с данным вопросом. Задумываясь об истоках нравственных чувств, мы всегда обращаемся к впечатлениям детства: это и дрожание кружев с молодых листьев березы, и родные напевы, и восход солнца, и журчанье весенних ручьев.</a:t>
            </a:r>
          </a:p>
          <a:p>
            <a:pPr>
              <a:buNone/>
            </a:pPr>
            <a:r>
              <a:rPr lang="ru-RU" dirty="0" smtClean="0"/>
              <a:t> Воспитание чувств ребенка с первых лет жизни является важной педагогической задачей. Ребенок не рождается злым или добрым, нравственным или безнравственным. То, какие нравственные качества разовьются у ребенка, зависит, прежде всего, от родителей, педагогов и окружающих его взрослых, от того, как они его воспитают, какими впечатлениями обогатят.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Духовно-нравственное воспитание процесс долговременный, предполагающий внутреннее изменение каждого участника, который может найти отражение не здесь и не сейчас, в дошкольном детстве, а гораздо позднее, что затрудняет оценку эффективности проводимой деятельности, но не уменьшает значимости нашей работы.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b="1" dirty="0" smtClean="0"/>
              <a:t>Пусть ребенок чувствует красоту и восторгается ею, пусть в его сердце и в памяти навсегда сохранятся образы, в которых воплощается Родина». В. А. Сухомлинский.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Цели и задачи духовно - нравственного воспитания в ДОУ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Основной целью духовно - нравственного воспитания является</a:t>
            </a:r>
            <a:r>
              <a:rPr lang="ru-RU" b="1" dirty="0" smtClean="0"/>
              <a:t> </a:t>
            </a:r>
            <a:r>
              <a:rPr lang="ru-RU" dirty="0" smtClean="0"/>
              <a:t>воспитание духовно - нравственной личности ребенка, содействие обретению им нравственного востребованного духовного опыта, основанного на традициях русского Православия.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.приобщение детей к традиционным для православной России духовно-нравственным ценностям,</a:t>
            </a:r>
          </a:p>
          <a:p>
            <a:pPr>
              <a:buNone/>
            </a:pPr>
            <a:r>
              <a:rPr lang="ru-RU" dirty="0" smtClean="0"/>
              <a:t>  .раскрытие духовной</a:t>
            </a:r>
            <a:r>
              <a:rPr lang="ru-RU" b="1" dirty="0" smtClean="0"/>
              <a:t> </a:t>
            </a:r>
            <a:r>
              <a:rPr lang="ru-RU" dirty="0" smtClean="0"/>
              <a:t>одаренности ребенка и его личностных дарований,</a:t>
            </a:r>
          </a:p>
          <a:p>
            <a:pPr>
              <a:buNone/>
            </a:pPr>
            <a:r>
              <a:rPr lang="ru-RU" dirty="0" smtClean="0"/>
              <a:t>• активизация позитивных, гармоничных, иерархически выстроенных отношений ребенка к социальному миру взрослых и сверстников, к окружающей среде, опосредованных отношением к Творцу,</a:t>
            </a:r>
          </a:p>
          <a:p>
            <a:pPr>
              <a:buNone/>
            </a:pPr>
            <a:r>
              <a:rPr lang="ru-RU" dirty="0" smtClean="0"/>
              <a:t>• формирование гражданского самосознания, любви к Родине и русскому народу,</a:t>
            </a:r>
          </a:p>
          <a:p>
            <a:pPr>
              <a:buNone/>
            </a:pPr>
            <a:r>
              <a:rPr lang="ru-RU" dirty="0" smtClean="0"/>
              <a:t>• охрана и укрепление душевного, духовного</a:t>
            </a:r>
            <a:r>
              <a:rPr lang="ru-RU" b="1" dirty="0" smtClean="0"/>
              <a:t> </a:t>
            </a:r>
            <a:r>
              <a:rPr lang="ru-RU" dirty="0" smtClean="0"/>
              <a:t>и физического здоровья детей,</a:t>
            </a:r>
          </a:p>
          <a:p>
            <a:pPr>
              <a:buNone/>
            </a:pPr>
            <a:r>
              <a:rPr lang="ru-RU" dirty="0" smtClean="0"/>
              <a:t>• создание одухотворенного игрового и образовательного пространства жизнедеятельности ребенка.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группе  оборудован уголок православной культуры, где собран теоретический и практический материал:</a:t>
            </a:r>
          </a:p>
          <a:p>
            <a:pPr>
              <a:buNone/>
            </a:pPr>
            <a:r>
              <a:rPr lang="ru-RU" dirty="0" smtClean="0"/>
              <a:t>- литература для детей (</a:t>
            </a:r>
            <a:r>
              <a:rPr lang="ru-RU" i="1" dirty="0" smtClean="0"/>
              <a:t>«детская Библия»</a:t>
            </a:r>
            <a:r>
              <a:rPr lang="ru-RU" dirty="0" smtClean="0"/>
              <a:t>, рассказы и притчи для детей, детский православный календарь «Егорушка», стихотворения, раскраски);</a:t>
            </a:r>
          </a:p>
          <a:p>
            <a:pPr>
              <a:buNone/>
            </a:pPr>
            <a:r>
              <a:rPr lang="ru-RU" dirty="0" smtClean="0"/>
              <a:t>- литература для родителей и педагогов;</a:t>
            </a:r>
          </a:p>
          <a:p>
            <a:pPr>
              <a:buNone/>
            </a:pPr>
            <a:r>
              <a:rPr lang="ru-RU" dirty="0" smtClean="0"/>
              <a:t>- аудиокассеты и видеоматериалы:</a:t>
            </a:r>
          </a:p>
          <a:p>
            <a:pPr>
              <a:buNone/>
            </a:pPr>
            <a:r>
              <a:rPr lang="ru-RU" dirty="0" smtClean="0"/>
              <a:t>- демонстрационный и раздаточный материал для проведения занятий;</a:t>
            </a:r>
          </a:p>
          <a:p>
            <a:pPr>
              <a:buNone/>
            </a:pPr>
            <a:r>
              <a:rPr lang="ru-RU" dirty="0" smtClean="0"/>
              <a:t>- игры по духовно-нравственному воспитанию</a:t>
            </a:r>
            <a:r>
              <a:rPr lang="ru-RU" b="1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иллюстрации.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Под руководством заместителя заведующего по методической работе подобрала и анализировала материалы по различным направлениям духовно - нравственного развития детей, которые систематизировались по разделам:</a:t>
            </a:r>
          </a:p>
          <a:p>
            <a:pPr>
              <a:buNone/>
            </a:pPr>
            <a:r>
              <a:rPr lang="ru-RU" dirty="0" smtClean="0"/>
              <a:t>- православные праздники в детском саду;</a:t>
            </a:r>
          </a:p>
          <a:p>
            <a:pPr>
              <a:buNone/>
            </a:pPr>
            <a:r>
              <a:rPr lang="ru-RU" dirty="0" smtClean="0"/>
              <a:t>- продуктивная деятельность в духовно-нравственном воспитании;</a:t>
            </a:r>
          </a:p>
          <a:p>
            <a:pPr>
              <a:buNone/>
            </a:pPr>
            <a:r>
              <a:rPr lang="ru-RU" dirty="0" smtClean="0"/>
              <a:t>- консультативный и информационный материал для родителей;</a:t>
            </a:r>
          </a:p>
          <a:p>
            <a:pPr>
              <a:buNone/>
            </a:pPr>
            <a:r>
              <a:rPr lang="ru-RU" dirty="0" smtClean="0"/>
              <a:t>- игровая деятельность в духовно-нравственном воспитании.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</TotalTime>
  <Words>327</Words>
  <Application>Microsoft Office PowerPoint</Application>
  <PresentationFormat>Экран (4:3)</PresentationFormat>
  <Paragraphs>74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Городская</vt:lpstr>
      <vt:lpstr>Консультация для воспитателей   «Духовно- нравственное воспитание в ДОУ в условиях модернизации образования»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  «Духовно- нравственное воспитание в ДОУ в условиях модернизации образования» </dc:title>
  <dc:creator>эвм</dc:creator>
  <cp:lastModifiedBy>эвм</cp:lastModifiedBy>
  <cp:revision>11</cp:revision>
  <dcterms:created xsi:type="dcterms:W3CDTF">2020-01-18T17:46:48Z</dcterms:created>
  <dcterms:modified xsi:type="dcterms:W3CDTF">2020-01-21T09:05:38Z</dcterms:modified>
</cp:coreProperties>
</file>